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268" r:id="rId3"/>
    <p:sldId id="258" r:id="rId4"/>
    <p:sldId id="259" r:id="rId5"/>
    <p:sldId id="261" r:id="rId6"/>
    <p:sldId id="262" r:id="rId7"/>
    <p:sldId id="271" r:id="rId8"/>
    <p:sldId id="272" r:id="rId9"/>
    <p:sldId id="260" r:id="rId10"/>
    <p:sldId id="263" r:id="rId11"/>
    <p:sldId id="273" r:id="rId12"/>
    <p:sldId id="274" r:id="rId13"/>
    <p:sldId id="275" r:id="rId14"/>
    <p:sldId id="264" r:id="rId15"/>
    <p:sldId id="276" r:id="rId16"/>
    <p:sldId id="277" r:id="rId17"/>
    <p:sldId id="265" r:id="rId18"/>
    <p:sldId id="278" r:id="rId19"/>
    <p:sldId id="269" r:id="rId20"/>
    <p:sldId id="270"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ian Singer-Towns" initials="BS" lastIdx="6" clrIdx="1">
    <p:extLst>
      <p:ext uri="{19B8F6BF-5375-455C-9EA6-DF929625EA0E}">
        <p15:presenceInfo xmlns:p15="http://schemas.microsoft.com/office/powerpoint/2012/main" userId="S::btowns@smp.org::7259c008-5664-4d8b-97e4-93a4b61f415a" providerId="AD"/>
      </p:ext>
    </p:extLst>
  </p:cmAuthor>
  <p:cmAuthor id="3" name="Steven Ellair" initials="SE" lastIdx="4" clrIdx="2">
    <p:extLst>
      <p:ext uri="{19B8F6BF-5375-455C-9EA6-DF929625EA0E}">
        <p15:presenceInfo xmlns:p15="http://schemas.microsoft.com/office/powerpoint/2012/main" userId="S::sellair@smp.org::ad70234c-dccd-497b-bfbd-5adad4a1a918" providerId="AD"/>
      </p:ext>
    </p:extLst>
  </p:cmAuthor>
  <p:cmAuthor id="4" name="Brooke Saron" initials="BS" lastIdx="3" clrIdx="3">
    <p:extLst>
      <p:ext uri="{19B8F6BF-5375-455C-9EA6-DF929625EA0E}">
        <p15:presenceInfo xmlns:p15="http://schemas.microsoft.com/office/powerpoint/2012/main" userId="S::bsaron@smp.org::514a032d-1aac-4ed1-9878-3ed7bd3ee233" providerId="AD"/>
      </p:ext>
    </p:extLst>
  </p:cmAuthor>
  <p:cmAuthor id="5" name="Jill Johnson" initials="JJ" lastIdx="1" clrIdx="4">
    <p:extLst>
      <p:ext uri="{19B8F6BF-5375-455C-9EA6-DF929625EA0E}">
        <p15:presenceInfo xmlns:p15="http://schemas.microsoft.com/office/powerpoint/2012/main" userId="S::jjohnson@smp.org::9028a4bb-e5e2-4875-a5f9-7ed9a3ef60e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06" autoAdjust="0"/>
    <p:restoredTop sz="87698" autoAdjust="0"/>
  </p:normalViewPr>
  <p:slideViewPr>
    <p:cSldViewPr>
      <p:cViewPr>
        <p:scale>
          <a:sx n="100" d="100"/>
          <a:sy n="100" d="100"/>
        </p:scale>
        <p:origin x="1428" y="-234"/>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mangostock/Shutterstock.com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These next three slides highlight the three contemporary social issues discussed in the student book.</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guentermanaus/Shutterstock.com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3655293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catastrophe_OL/Shutterstock.com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1528541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is an opportunity for you to assess the students’ understanding of Catholic social teaching.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2376541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studiostoks/Shutterstock.com</a:t>
            </a:r>
            <a:r>
              <a:rPr lang="en-US" dirty="0"/>
              <a:t> </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484436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Africa Studio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33536531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i_photos/Shutterstock.com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bullet points will not appear on the slide until a second click. Have the students make a list of advice on how to combat greed and envy in their life. Then display the bullet points on the slide and have them compare their points to these.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3539474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antoniodiaz/Shutterstock.com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Freedom Studio / Shutterstock.com</a:t>
            </a:r>
            <a:r>
              <a:rPr lang="en-US" dirty="0"/>
              <a:t> </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dirty="0">
                <a:solidFill>
                  <a:schemeClr val="bg1">
                    <a:lumMod val="65000"/>
                  </a:schemeClr>
                </a:solidFill>
              </a:rPr>
              <a:t>Consider having the students read and discuss the meaning of the story of the rich young man in the Gospel of Mark.</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40388480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You might treat this as a personal reflection question and have the students reflect on it privately. Consider making it a short, written assignment to encourage more serious reflection. You can also refer them to the bullet points on pages 242</a:t>
            </a:r>
            <a:r>
              <a:rPr lang="en-US" sz="1200" kern="1200" dirty="0">
                <a:solidFill>
                  <a:schemeClr val="tx1"/>
                </a:solidFill>
                <a:effectLst/>
                <a:latin typeface="+mn-lt"/>
                <a:ea typeface="+mn-ea"/>
                <a:cs typeface="+mn-cs"/>
              </a:rPr>
              <a:t>–</a:t>
            </a:r>
            <a:r>
              <a:rPr lang="en-US" sz="1200" i="0" dirty="0">
                <a:solidFill>
                  <a:schemeClr val="bg1">
                    <a:lumMod val="65000"/>
                  </a:schemeClr>
                </a:solidFill>
              </a:rPr>
              <a:t>243 of the student book for some ideas to help them get started.</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19</a:t>
            </a:fld>
            <a:endParaRPr lang="en-US" dirty="0"/>
          </a:p>
        </p:txBody>
      </p:sp>
    </p:spTree>
    <p:extLst>
      <p:ext uri="{BB962C8B-B14F-4D97-AF65-F5344CB8AC3E}">
        <p14:creationId xmlns:p14="http://schemas.microsoft.com/office/powerpoint/2010/main" val="2797611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ericjoseph/unsplash.com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You can just pose the chapter focus question to the students, telling them that answers should become clear as they further explore the chapter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20DC229-7167-44B8-9A48-0708C090EF13}" type="slidenum">
              <a:rPr lang="en-US" smtClean="0"/>
              <a:pPr/>
              <a:t>20</a:t>
            </a:fld>
            <a:endParaRPr lang="en-US" dirty="0"/>
          </a:p>
        </p:txBody>
      </p:sp>
    </p:spTree>
    <p:extLst>
      <p:ext uri="{BB962C8B-B14F-4D97-AF65-F5344CB8AC3E}">
        <p14:creationId xmlns:p14="http://schemas.microsoft.com/office/powerpoint/2010/main" val="30805360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Moab Republic / 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Andy445/iStock.com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These are three broad principles that are testified to in many passages of the Old Testament. If you have time, you may wish to have the students look up and read the Scripture passage listed with each principle and discuss the meaning as a class. Be prepared to provide some cultural and historical context so they can properly understand the passage.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jorisvo/Shutterstock.com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bullet points will not appear on the slide until a second click. You may wish to first have the students read Matthew 6:19</a:t>
            </a:r>
            <a:r>
              <a:rPr lang="en-US" sz="1200" kern="1200" dirty="0">
                <a:solidFill>
                  <a:schemeClr val="tx1"/>
                </a:solidFill>
                <a:effectLst/>
                <a:latin typeface="+mn-lt"/>
                <a:ea typeface="+mn-ea"/>
                <a:cs typeface="+mn-cs"/>
              </a:rPr>
              <a:t>–</a:t>
            </a:r>
            <a:r>
              <a:rPr lang="en-US" sz="1200" i="0" dirty="0">
                <a:solidFill>
                  <a:schemeClr val="bg1">
                    <a:lumMod val="65000"/>
                  </a:schemeClr>
                </a:solidFill>
              </a:rPr>
              <a:t>21,24,34</a:t>
            </a:r>
            <a:r>
              <a:rPr lang="en-US" sz="1200" kern="1200" dirty="0">
                <a:solidFill>
                  <a:schemeClr val="tx1"/>
                </a:solidFill>
                <a:effectLst/>
                <a:latin typeface="+mn-lt"/>
                <a:ea typeface="+mn-ea"/>
                <a:cs typeface="+mn-cs"/>
              </a:rPr>
              <a:t>–</a:t>
            </a:r>
            <a:r>
              <a:rPr lang="en-US" sz="1200" i="0" dirty="0">
                <a:solidFill>
                  <a:schemeClr val="bg1">
                    <a:lumMod val="65000"/>
                  </a:schemeClr>
                </a:solidFill>
              </a:rPr>
              <a:t>35 and Luke 16:19</a:t>
            </a:r>
            <a:r>
              <a:rPr lang="en-US" sz="1200" kern="1200" dirty="0">
                <a:solidFill>
                  <a:schemeClr val="tx1"/>
                </a:solidFill>
                <a:effectLst/>
                <a:latin typeface="+mn-lt"/>
                <a:ea typeface="+mn-ea"/>
                <a:cs typeface="+mn-cs"/>
              </a:rPr>
              <a:t>–</a:t>
            </a:r>
            <a:r>
              <a:rPr lang="en-US" sz="1200" i="0" dirty="0">
                <a:solidFill>
                  <a:schemeClr val="bg1">
                    <a:lumMod val="65000"/>
                  </a:schemeClr>
                </a:solidFill>
              </a:rPr>
              <a:t>31. Have the students make a list of Jesus’ advice on how to use material possessions and wealth based on these passages. Then display the bullet points on the slide and have them compare their points to these.</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This slide introduces the concept of justice that is tied to the Seventh and Tenth Commandments. You may wish to unpack these definitions with the students, asking them for examples of commutative justice and social justice. Make the point that commutative justice and social justice are based in the same principle but can be different in practice. Commutative justice calls for an equal exchange of goods and services, but sometimes social justice calls for an unequal exchange as those with more power and wealth than they need share it with those who have less than they need.</a:t>
            </a:r>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2017, United States Conference of Catholic Bishops and Catholic Relief Services. All rights reserved. Photos courtesy of Brother Mickey McGrath, OSFS.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This brief overview of the seven themes of Catholic social teaching can also be found on page 253 of the student book. Use this to provide a brief overview of the principles the Catholic Church uses to assess and give guidance on social issues.</a:t>
            </a:r>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5603002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Saint Mary’s Press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Use this image to help the students understand the difference between works of charity (basically the Works of Mercy) and works of justice. To assess the students’ understanding, ask them to give examples of each. Some possible examples might be:</a:t>
            </a:r>
          </a:p>
          <a:p>
            <a:pPr marL="171450" indent="-171450">
              <a:buFont typeface="Arial" panose="020B0604020202020204" pitchFamily="34" charset="0"/>
              <a:buChar char="•"/>
            </a:pPr>
            <a:r>
              <a:rPr lang="en-US" b="0" i="1" dirty="0"/>
              <a:t>Works of Charity</a:t>
            </a:r>
            <a:r>
              <a:rPr lang="en-US" dirty="0"/>
              <a:t>: giving food to a food bank, giving clothes to a clothing drive, volunteering with Habitat for Humanity to build homes, serving food at a community meal</a:t>
            </a:r>
          </a:p>
          <a:p>
            <a:pPr marL="171450" indent="-171450">
              <a:buFont typeface="Arial" panose="020B0604020202020204" pitchFamily="34" charset="0"/>
              <a:buChar char="•"/>
            </a:pPr>
            <a:r>
              <a:rPr lang="en-US" i="1" dirty="0"/>
              <a:t>Works of Justice: </a:t>
            </a:r>
            <a:r>
              <a:rPr lang="en-US" dirty="0"/>
              <a:t>contacting legislators to lobby for laws protecting basic human rights, contacting city officials in support of low-income housing, being part of public demonstrations to raise awareness of economic or racial injustices</a:t>
            </a:r>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2130089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first question also appears on page 227 of the student book.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1150487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931988"/>
            <a:ext cx="9144000" cy="1828800"/>
          </a:xfrm>
        </p:spPr>
        <p:txBody>
          <a:bodyPr>
            <a:normAutofit/>
          </a:bodyPr>
          <a:lstStyle/>
          <a:p>
            <a:r>
              <a:rPr lang="en-US" sz="3600" dirty="0"/>
              <a:t>The Seventh and </a:t>
            </a:r>
            <a:br>
              <a:rPr lang="en-US" sz="3600" dirty="0"/>
            </a:br>
            <a:r>
              <a:rPr lang="en-US" sz="3600" dirty="0"/>
              <a:t>Tenth Commandments:</a:t>
            </a:r>
            <a:br>
              <a:rPr lang="en-US" sz="3600" dirty="0"/>
            </a:br>
            <a:r>
              <a:rPr lang="en-US" sz="3600" dirty="0"/>
              <a:t>Justice versus Injustice</a:t>
            </a:r>
          </a:p>
        </p:txBody>
      </p:sp>
      <p:sp>
        <p:nvSpPr>
          <p:cNvPr id="3" name="Subtitle 2"/>
          <p:cNvSpPr txBox="1">
            <a:spLocks/>
          </p:cNvSpPr>
          <p:nvPr/>
        </p:nvSpPr>
        <p:spPr>
          <a:xfrm>
            <a:off x="0" y="4011612"/>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3, Chapter 9</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TX006754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990600"/>
            <a:ext cx="8229600" cy="533400"/>
          </a:xfrm>
        </p:spPr>
        <p:txBody>
          <a:bodyPr/>
          <a:lstStyle/>
          <a:p>
            <a:r>
              <a:rPr lang="en-US" dirty="0"/>
              <a:t>Calling Society to Justice: Labor Issues</a:t>
            </a:r>
          </a:p>
        </p:txBody>
      </p:sp>
      <p:sp>
        <p:nvSpPr>
          <p:cNvPr id="3" name="Content Placeholder 2"/>
          <p:cNvSpPr>
            <a:spLocks noGrp="1"/>
          </p:cNvSpPr>
          <p:nvPr>
            <p:ph idx="1"/>
          </p:nvPr>
        </p:nvSpPr>
        <p:spPr>
          <a:xfrm>
            <a:off x="1066800" y="1752600"/>
            <a:ext cx="4419600" cy="4373563"/>
          </a:xfrm>
        </p:spPr>
        <p:txBody>
          <a:bodyPr>
            <a:normAutofit lnSpcReduction="10000"/>
          </a:bodyPr>
          <a:lstStyle/>
          <a:p>
            <a:pPr marL="230188" indent="-230188">
              <a:lnSpc>
                <a:spcPct val="114000"/>
              </a:lnSpc>
            </a:pPr>
            <a:r>
              <a:rPr lang="en-US" dirty="0"/>
              <a:t>Workers have important responsibilities. Being on time, giving their best, and respecting company policies are some examples.</a:t>
            </a:r>
          </a:p>
          <a:p>
            <a:pPr marL="230188" indent="-230188">
              <a:lnSpc>
                <a:spcPct val="114000"/>
              </a:lnSpc>
            </a:pPr>
            <a:r>
              <a:rPr lang="en-US" dirty="0"/>
              <a:t>Companies have important responsibilities. Keeping workers safe, paying a fair wage, and not discriminating because of race or gender are some examples.</a:t>
            </a:r>
          </a:p>
        </p:txBody>
      </p:sp>
      <p:pic>
        <p:nvPicPr>
          <p:cNvPr id="5" name="Picture 4" descr="A young child standing in front of a store&#10;&#10;Description automatically generated">
            <a:extLst>
              <a:ext uri="{FF2B5EF4-FFF2-40B4-BE49-F238E27FC236}">
                <a16:creationId xmlns:a16="http://schemas.microsoft.com/office/drawing/2014/main" id="{80210482-EAA8-F040-9660-A0798CA6EF74}"/>
              </a:ext>
            </a:extLst>
          </p:cNvPr>
          <p:cNvPicPr>
            <a:picLocks noChangeAspect="1"/>
          </p:cNvPicPr>
          <p:nvPr/>
        </p:nvPicPr>
        <p:blipFill rotWithShape="1">
          <a:blip r:embed="rId3">
            <a:extLst>
              <a:ext uri="{28A0092B-C50C-407E-A947-70E740481C1C}">
                <a14:useLocalDpi xmlns:a14="http://schemas.microsoft.com/office/drawing/2010/main" val="0"/>
              </a:ext>
            </a:extLst>
          </a:blip>
          <a:srcRect l="31368" t="3677" r="14604"/>
          <a:stretch/>
        </p:blipFill>
        <p:spPr>
          <a:xfrm>
            <a:off x="5638800" y="1856305"/>
            <a:ext cx="3505200" cy="416615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33400"/>
          </a:xfrm>
        </p:spPr>
        <p:txBody>
          <a:bodyPr>
            <a:normAutofit fontScale="90000"/>
          </a:bodyPr>
          <a:lstStyle/>
          <a:p>
            <a:pPr algn="ctr"/>
            <a:r>
              <a:rPr lang="en-US" dirty="0"/>
              <a:t>Calling Society to Justice: Environmental Issues</a:t>
            </a:r>
          </a:p>
        </p:txBody>
      </p:sp>
      <p:sp>
        <p:nvSpPr>
          <p:cNvPr id="3" name="Content Placeholder 2"/>
          <p:cNvSpPr>
            <a:spLocks noGrp="1"/>
          </p:cNvSpPr>
          <p:nvPr>
            <p:ph idx="1"/>
          </p:nvPr>
        </p:nvSpPr>
        <p:spPr>
          <a:xfrm>
            <a:off x="4267200" y="1600200"/>
            <a:ext cx="4495800" cy="4724400"/>
          </a:xfrm>
        </p:spPr>
        <p:txBody>
          <a:bodyPr>
            <a:normAutofit fontScale="92500" lnSpcReduction="20000"/>
          </a:bodyPr>
          <a:lstStyle/>
          <a:p>
            <a:pPr marL="0" indent="0">
              <a:lnSpc>
                <a:spcPct val="120000"/>
              </a:lnSpc>
              <a:buNone/>
            </a:pPr>
            <a:r>
              <a:rPr lang="en-US" dirty="0"/>
              <a:t>Pope Francis made the following points about caring for the environment:</a:t>
            </a:r>
          </a:p>
          <a:p>
            <a:pPr marL="230188" indent="-230188">
              <a:lnSpc>
                <a:spcPct val="120000"/>
              </a:lnSpc>
            </a:pPr>
            <a:r>
              <a:rPr lang="en-US" dirty="0"/>
              <a:t>Human beings are responsible for much of the destruction of our environment.</a:t>
            </a:r>
          </a:p>
          <a:p>
            <a:pPr marL="230188" indent="-230188">
              <a:lnSpc>
                <a:spcPct val="120000"/>
              </a:lnSpc>
            </a:pPr>
            <a:r>
              <a:rPr lang="en-US" dirty="0"/>
              <a:t>The Earth does not belong to us.</a:t>
            </a:r>
          </a:p>
          <a:p>
            <a:pPr marL="230188" indent="-230188">
              <a:lnSpc>
                <a:spcPct val="120000"/>
              </a:lnSpc>
            </a:pPr>
            <a:r>
              <a:rPr lang="en-US" dirty="0"/>
              <a:t>The people who suffer the most from environmental destruction are the poorest.</a:t>
            </a:r>
          </a:p>
          <a:p>
            <a:pPr marL="230188" indent="-230188">
              <a:lnSpc>
                <a:spcPct val="120000"/>
              </a:lnSpc>
            </a:pPr>
            <a:r>
              <a:rPr lang="en-US" dirty="0"/>
              <a:t>Human beings must change their priorities to properly care for creation.</a:t>
            </a:r>
          </a:p>
        </p:txBody>
      </p:sp>
      <p:pic>
        <p:nvPicPr>
          <p:cNvPr id="5" name="Picture 4" descr="A picture containing outdoor, standing, giraffe, elephant&#10;&#10;Description automatically generated">
            <a:extLst>
              <a:ext uri="{FF2B5EF4-FFF2-40B4-BE49-F238E27FC236}">
                <a16:creationId xmlns:a16="http://schemas.microsoft.com/office/drawing/2014/main" id="{FAB0CF85-26C6-BA45-A54C-4BB04322442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488" r="14024"/>
          <a:stretch/>
        </p:blipFill>
        <p:spPr>
          <a:xfrm>
            <a:off x="-1" y="1676400"/>
            <a:ext cx="3925229" cy="3657600"/>
          </a:xfrm>
          <a:prstGeom prst="rect">
            <a:avLst/>
          </a:prstGeom>
        </p:spPr>
      </p:pic>
    </p:spTree>
    <p:extLst>
      <p:ext uri="{BB962C8B-B14F-4D97-AF65-F5344CB8AC3E}">
        <p14:creationId xmlns:p14="http://schemas.microsoft.com/office/powerpoint/2010/main" val="6392384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43337"/>
            <a:ext cx="8229600" cy="533400"/>
          </a:xfrm>
        </p:spPr>
        <p:txBody>
          <a:bodyPr>
            <a:normAutofit/>
          </a:bodyPr>
          <a:lstStyle/>
          <a:p>
            <a:pPr algn="ctr"/>
            <a:r>
              <a:rPr lang="en-US" dirty="0"/>
              <a:t>Calling Society to Justice: International Issues</a:t>
            </a:r>
          </a:p>
        </p:txBody>
      </p:sp>
      <p:sp>
        <p:nvSpPr>
          <p:cNvPr id="3" name="Content Placeholder 2"/>
          <p:cNvSpPr>
            <a:spLocks noGrp="1"/>
          </p:cNvSpPr>
          <p:nvPr>
            <p:ph idx="1"/>
          </p:nvPr>
        </p:nvSpPr>
        <p:spPr>
          <a:xfrm>
            <a:off x="4535347" y="1686046"/>
            <a:ext cx="4419600" cy="4724400"/>
          </a:xfrm>
        </p:spPr>
        <p:txBody>
          <a:bodyPr>
            <a:normAutofit lnSpcReduction="10000"/>
          </a:bodyPr>
          <a:lstStyle/>
          <a:p>
            <a:pPr marL="230188" indent="-230188">
              <a:lnSpc>
                <a:spcPct val="114000"/>
              </a:lnSpc>
            </a:pPr>
            <a:r>
              <a:rPr lang="en-US" dirty="0"/>
              <a:t>Our global economy must</a:t>
            </a:r>
            <a:br>
              <a:rPr lang="en-US" dirty="0"/>
            </a:br>
            <a:r>
              <a:rPr lang="en-US" dirty="0"/>
              <a:t>be just.</a:t>
            </a:r>
          </a:p>
          <a:p>
            <a:pPr marL="230188" indent="-230188">
              <a:lnSpc>
                <a:spcPct val="114000"/>
              </a:lnSpc>
            </a:pPr>
            <a:r>
              <a:rPr lang="en-US" dirty="0"/>
              <a:t>There is a large wealth gap between the richest and poorest nations.</a:t>
            </a:r>
          </a:p>
          <a:p>
            <a:pPr marL="230188" indent="-230188">
              <a:lnSpc>
                <a:spcPct val="114000"/>
              </a:lnSpc>
            </a:pPr>
            <a:r>
              <a:rPr lang="en-US" dirty="0"/>
              <a:t>Rich nations must not exploit poor nations.</a:t>
            </a:r>
          </a:p>
          <a:p>
            <a:pPr marL="230188" indent="-230188">
              <a:lnSpc>
                <a:spcPct val="114000"/>
              </a:lnSpc>
            </a:pPr>
            <a:r>
              <a:rPr lang="en-US" dirty="0"/>
              <a:t>Nations have a responsibility to help one another’s economic and social development.</a:t>
            </a:r>
          </a:p>
        </p:txBody>
      </p:sp>
      <p:pic>
        <p:nvPicPr>
          <p:cNvPr id="5" name="Picture 4" descr="A group of people sitting at a table with a computer&#10;&#10;Description automatically generated">
            <a:extLst>
              <a:ext uri="{FF2B5EF4-FFF2-40B4-BE49-F238E27FC236}">
                <a16:creationId xmlns:a16="http://schemas.microsoft.com/office/drawing/2014/main" id="{F8EDE5A8-7B93-7B40-B8CE-928BE9FD63A2}"/>
              </a:ext>
            </a:extLst>
          </p:cNvPr>
          <p:cNvPicPr>
            <a:picLocks noChangeAspect="1"/>
          </p:cNvPicPr>
          <p:nvPr/>
        </p:nvPicPr>
        <p:blipFill rotWithShape="1">
          <a:blip r:embed="rId3">
            <a:extLst>
              <a:ext uri="{28A0092B-C50C-407E-A947-70E740481C1C}">
                <a14:useLocalDpi xmlns:a14="http://schemas.microsoft.com/office/drawing/2010/main" val="0"/>
              </a:ext>
            </a:extLst>
          </a:blip>
          <a:srcRect r="22917"/>
          <a:stretch/>
        </p:blipFill>
        <p:spPr>
          <a:xfrm>
            <a:off x="0" y="1686046"/>
            <a:ext cx="4264789" cy="3688466"/>
          </a:xfrm>
          <a:prstGeom prst="rect">
            <a:avLst/>
          </a:prstGeom>
        </p:spPr>
      </p:pic>
    </p:spTree>
    <p:extLst>
      <p:ext uri="{BB962C8B-B14F-4D97-AF65-F5344CB8AC3E}">
        <p14:creationId xmlns:p14="http://schemas.microsoft.com/office/powerpoint/2010/main" val="1058337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BB2EE02-4227-9047-9CB2-07C6BBFBDF85}"/>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Social Justice Issues</a:t>
            </a:r>
          </a:p>
        </p:txBody>
      </p:sp>
      <p:sp>
        <p:nvSpPr>
          <p:cNvPr id="5" name="Content Placeholder 2">
            <a:extLst>
              <a:ext uri="{FF2B5EF4-FFF2-40B4-BE49-F238E27FC236}">
                <a16:creationId xmlns:a16="http://schemas.microsoft.com/office/drawing/2014/main" id="{B80E2261-5B18-234E-B779-648216E3B71E}"/>
              </a:ext>
            </a:extLst>
          </p:cNvPr>
          <p:cNvSpPr txBox="1">
            <a:spLocks/>
          </p:cNvSpPr>
          <p:nvPr/>
        </p:nvSpPr>
        <p:spPr>
          <a:xfrm>
            <a:off x="2743200" y="1994388"/>
            <a:ext cx="4953000" cy="3949212"/>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are other important social issues facing our country today? facing the world?</a:t>
            </a:r>
          </a:p>
          <a:p>
            <a:pPr marL="0" indent="0">
              <a:lnSpc>
                <a:spcPct val="114000"/>
              </a:lnSpc>
              <a:buNone/>
            </a:pPr>
            <a:endParaRPr lang="en-US" dirty="0"/>
          </a:p>
          <a:p>
            <a:pPr marL="0" indent="0">
              <a:lnSpc>
                <a:spcPct val="114000"/>
              </a:lnSpc>
              <a:buNone/>
            </a:pPr>
            <a:r>
              <a:rPr lang="en-US" dirty="0"/>
              <a:t>Based on what you have learned so far, where do you think Catholic social doctrine stands on these issues?</a:t>
            </a:r>
          </a:p>
          <a:p>
            <a:endParaRPr lang="en-US" dirty="0"/>
          </a:p>
          <a:p>
            <a:endParaRPr lang="en-US" dirty="0"/>
          </a:p>
        </p:txBody>
      </p:sp>
      <p:pic>
        <p:nvPicPr>
          <p:cNvPr id="6" name="Picture 5" descr="Icon&#10;&#10;Description automatically generated">
            <a:extLst>
              <a:ext uri="{FF2B5EF4-FFF2-40B4-BE49-F238E27FC236}">
                <a16:creationId xmlns:a16="http://schemas.microsoft.com/office/drawing/2014/main" id="{4EA794FC-C988-F749-B97C-F59250C4BB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extLst>
      <p:ext uri="{BB962C8B-B14F-4D97-AF65-F5344CB8AC3E}">
        <p14:creationId xmlns:p14="http://schemas.microsoft.com/office/powerpoint/2010/main" val="1046678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33400"/>
          </a:xfrm>
        </p:spPr>
        <p:txBody>
          <a:bodyPr>
            <a:normAutofit/>
          </a:bodyPr>
          <a:lstStyle/>
          <a:p>
            <a:pPr algn="ctr"/>
            <a:r>
              <a:rPr lang="en-US" dirty="0"/>
              <a:t>Envy and Greed</a:t>
            </a:r>
          </a:p>
        </p:txBody>
      </p:sp>
      <p:sp>
        <p:nvSpPr>
          <p:cNvPr id="3" name="Content Placeholder 2"/>
          <p:cNvSpPr>
            <a:spLocks noGrp="1"/>
          </p:cNvSpPr>
          <p:nvPr>
            <p:ph idx="1"/>
          </p:nvPr>
        </p:nvSpPr>
        <p:spPr>
          <a:xfrm>
            <a:off x="4648200" y="1676400"/>
            <a:ext cx="4038600" cy="4373563"/>
          </a:xfrm>
        </p:spPr>
        <p:txBody>
          <a:bodyPr>
            <a:normAutofit lnSpcReduction="10000"/>
          </a:bodyPr>
          <a:lstStyle/>
          <a:p>
            <a:pPr marL="0" indent="0">
              <a:lnSpc>
                <a:spcPct val="114000"/>
              </a:lnSpc>
              <a:buNone/>
            </a:pPr>
            <a:r>
              <a:rPr lang="en-US" dirty="0"/>
              <a:t>Envy and greed are the</a:t>
            </a:r>
            <a:br>
              <a:rPr lang="en-US" dirty="0"/>
            </a:br>
            <a:r>
              <a:rPr lang="en-US" dirty="0"/>
              <a:t>two primary sins against</a:t>
            </a:r>
            <a:br>
              <a:rPr lang="en-US" dirty="0"/>
            </a:br>
            <a:r>
              <a:rPr lang="en-US" dirty="0"/>
              <a:t>the Tenth Commandment.</a:t>
            </a:r>
          </a:p>
          <a:p>
            <a:pPr marL="230188" indent="-230188">
              <a:lnSpc>
                <a:spcPct val="114000"/>
              </a:lnSpc>
            </a:pPr>
            <a:r>
              <a:rPr lang="en-US" b="1" dirty="0"/>
              <a:t>Envy</a:t>
            </a:r>
            <a:r>
              <a:rPr lang="en-US" dirty="0"/>
              <a:t> is the resentment we direct at others who have something we want.</a:t>
            </a:r>
          </a:p>
          <a:p>
            <a:pPr marL="230188" indent="-230188">
              <a:lnSpc>
                <a:spcPct val="114000"/>
              </a:lnSpc>
            </a:pPr>
            <a:r>
              <a:rPr lang="en-US" b="1" dirty="0"/>
              <a:t>Greed</a:t>
            </a:r>
            <a:r>
              <a:rPr lang="en-US" dirty="0"/>
              <a:t> is the desire to accumulate earthly goods beyond what we need.</a:t>
            </a:r>
          </a:p>
          <a:p>
            <a:pPr marL="230188" indent="-230188">
              <a:lnSpc>
                <a:spcPct val="114000"/>
              </a:lnSpc>
            </a:pPr>
            <a:r>
              <a:rPr lang="en-US" dirty="0"/>
              <a:t>They are both capital sins.</a:t>
            </a:r>
          </a:p>
        </p:txBody>
      </p:sp>
      <p:pic>
        <p:nvPicPr>
          <p:cNvPr id="5" name="Picture 4" descr="A picture containing calendar&#10;&#10;Description automatically generated">
            <a:extLst>
              <a:ext uri="{FF2B5EF4-FFF2-40B4-BE49-F238E27FC236}">
                <a16:creationId xmlns:a16="http://schemas.microsoft.com/office/drawing/2014/main" id="{A1536FC8-A6DB-744A-9273-8B06B39D5C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00" y="1758169"/>
            <a:ext cx="4203700" cy="3738537"/>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533400"/>
          </a:xfrm>
        </p:spPr>
        <p:txBody>
          <a:bodyPr>
            <a:normAutofit/>
          </a:bodyPr>
          <a:lstStyle/>
          <a:p>
            <a:pPr algn="ctr"/>
            <a:r>
              <a:rPr lang="en-US" dirty="0"/>
              <a:t>Impact of Envy and Greed</a:t>
            </a:r>
          </a:p>
        </p:txBody>
      </p:sp>
      <p:sp>
        <p:nvSpPr>
          <p:cNvPr id="3" name="Content Placeholder 2"/>
          <p:cNvSpPr>
            <a:spLocks noGrp="1"/>
          </p:cNvSpPr>
          <p:nvPr>
            <p:ph idx="1"/>
          </p:nvPr>
        </p:nvSpPr>
        <p:spPr>
          <a:xfrm>
            <a:off x="4419600" y="1752600"/>
            <a:ext cx="4572000" cy="4373563"/>
          </a:xfrm>
        </p:spPr>
        <p:txBody>
          <a:bodyPr>
            <a:normAutofit lnSpcReduction="10000"/>
          </a:bodyPr>
          <a:lstStyle/>
          <a:p>
            <a:pPr marL="230188" indent="-230188">
              <a:lnSpc>
                <a:spcPct val="124000"/>
              </a:lnSpc>
            </a:pPr>
            <a:r>
              <a:rPr lang="en-US" dirty="0"/>
              <a:t>Envy and greed leave us feeling dissatisfied and sad. </a:t>
            </a:r>
          </a:p>
          <a:p>
            <a:pPr marL="230188" indent="-230188">
              <a:lnSpc>
                <a:spcPct val="124000"/>
              </a:lnSpc>
            </a:pPr>
            <a:r>
              <a:rPr lang="en-US" dirty="0"/>
              <a:t>They are disorders of our natural appetites for food, drink, and comfort, leaving</a:t>
            </a:r>
            <a:br>
              <a:rPr lang="en-US" dirty="0"/>
            </a:br>
            <a:r>
              <a:rPr lang="en-US" dirty="0"/>
              <a:t>us wanting more than is</a:t>
            </a:r>
            <a:br>
              <a:rPr lang="en-US" dirty="0"/>
            </a:br>
            <a:r>
              <a:rPr lang="en-US" dirty="0"/>
              <a:t>good for us.</a:t>
            </a:r>
          </a:p>
          <a:p>
            <a:pPr marL="230188" indent="-230188">
              <a:lnSpc>
                <a:spcPct val="124000"/>
              </a:lnSpc>
            </a:pPr>
            <a:r>
              <a:rPr lang="en-US" dirty="0"/>
              <a:t>They are the source of other sins: cheating, theft, lying, plagiarism, even violence.</a:t>
            </a:r>
          </a:p>
        </p:txBody>
      </p:sp>
      <p:pic>
        <p:nvPicPr>
          <p:cNvPr id="5" name="Picture 4" descr="A person holding a plate of food&#10;&#10;Description automatically generated">
            <a:extLst>
              <a:ext uri="{FF2B5EF4-FFF2-40B4-BE49-F238E27FC236}">
                <a16:creationId xmlns:a16="http://schemas.microsoft.com/office/drawing/2014/main" id="{74B52410-1D1E-3540-855A-A5383BD09ACD}"/>
              </a:ext>
            </a:extLst>
          </p:cNvPr>
          <p:cNvPicPr>
            <a:picLocks noChangeAspect="1"/>
          </p:cNvPicPr>
          <p:nvPr/>
        </p:nvPicPr>
        <p:blipFill rotWithShape="1">
          <a:blip r:embed="rId3">
            <a:extLst>
              <a:ext uri="{28A0092B-C50C-407E-A947-70E740481C1C}">
                <a14:useLocalDpi xmlns:a14="http://schemas.microsoft.com/office/drawing/2010/main" val="0"/>
              </a:ext>
            </a:extLst>
          </a:blip>
          <a:srcRect l="5981" r="6520"/>
          <a:stretch/>
        </p:blipFill>
        <p:spPr>
          <a:xfrm>
            <a:off x="0" y="1848964"/>
            <a:ext cx="4147595" cy="3160072"/>
          </a:xfrm>
          <a:prstGeom prst="rect">
            <a:avLst/>
          </a:prstGeom>
        </p:spPr>
      </p:pic>
    </p:spTree>
    <p:extLst>
      <p:ext uri="{BB962C8B-B14F-4D97-AF65-F5344CB8AC3E}">
        <p14:creationId xmlns:p14="http://schemas.microsoft.com/office/powerpoint/2010/main" val="728483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33400"/>
          </a:xfrm>
        </p:spPr>
        <p:txBody>
          <a:bodyPr>
            <a:normAutofit/>
          </a:bodyPr>
          <a:lstStyle/>
          <a:p>
            <a:pPr algn="ctr"/>
            <a:r>
              <a:rPr lang="en-US" dirty="0"/>
              <a:t>Combatting Envy and Greed</a:t>
            </a:r>
          </a:p>
        </p:txBody>
      </p:sp>
      <p:sp>
        <p:nvSpPr>
          <p:cNvPr id="3" name="Content Placeholder 2"/>
          <p:cNvSpPr>
            <a:spLocks noGrp="1"/>
          </p:cNvSpPr>
          <p:nvPr>
            <p:ph idx="1"/>
          </p:nvPr>
        </p:nvSpPr>
        <p:spPr>
          <a:xfrm>
            <a:off x="4114800" y="1752600"/>
            <a:ext cx="4572000" cy="4373563"/>
          </a:xfrm>
        </p:spPr>
        <p:txBody>
          <a:bodyPr>
            <a:normAutofit fontScale="85000" lnSpcReduction="10000"/>
          </a:bodyPr>
          <a:lstStyle/>
          <a:p>
            <a:pPr marL="230188" indent="-230188">
              <a:lnSpc>
                <a:spcPct val="150000"/>
              </a:lnSpc>
            </a:pPr>
            <a:r>
              <a:rPr lang="en-US" dirty="0"/>
              <a:t>We should foster an attitude of goodwill towards others, wanting the best for them.</a:t>
            </a:r>
          </a:p>
          <a:p>
            <a:pPr marL="230188" indent="-230188">
              <a:lnSpc>
                <a:spcPct val="150000"/>
              </a:lnSpc>
            </a:pPr>
            <a:r>
              <a:rPr lang="en-US" dirty="0"/>
              <a:t>The antidote to envy is humility and recognizing that we are already loved.</a:t>
            </a:r>
          </a:p>
          <a:p>
            <a:pPr marL="230188" indent="-230188">
              <a:lnSpc>
                <a:spcPct val="150000"/>
              </a:lnSpc>
            </a:pPr>
            <a:r>
              <a:rPr lang="en-US" dirty="0"/>
              <a:t>The antidote to greed is trust in God’s providence, that God will provide everything we need today.</a:t>
            </a:r>
          </a:p>
        </p:txBody>
      </p:sp>
      <p:pic>
        <p:nvPicPr>
          <p:cNvPr id="5" name="Picture 4" descr="Text&#10;&#10;Description automatically generated">
            <a:extLst>
              <a:ext uri="{FF2B5EF4-FFF2-40B4-BE49-F238E27FC236}">
                <a16:creationId xmlns:a16="http://schemas.microsoft.com/office/drawing/2014/main" id="{CB4FE66C-1F99-6D4A-9F9A-B27FD125B184}"/>
              </a:ext>
            </a:extLst>
          </p:cNvPr>
          <p:cNvPicPr>
            <a:picLocks noChangeAspect="1"/>
          </p:cNvPicPr>
          <p:nvPr/>
        </p:nvPicPr>
        <p:blipFill rotWithShape="1">
          <a:blip r:embed="rId3">
            <a:extLst>
              <a:ext uri="{28A0092B-C50C-407E-A947-70E740481C1C}">
                <a14:useLocalDpi xmlns:a14="http://schemas.microsoft.com/office/drawing/2010/main" val="0"/>
              </a:ext>
            </a:extLst>
          </a:blip>
          <a:srcRect l="9756" r="12195"/>
          <a:stretch/>
        </p:blipFill>
        <p:spPr>
          <a:xfrm>
            <a:off x="0" y="1829764"/>
            <a:ext cx="3924100" cy="3351836"/>
          </a:xfrm>
          <a:prstGeom prst="rect">
            <a:avLst/>
          </a:prstGeom>
        </p:spPr>
      </p:pic>
    </p:spTree>
    <p:extLst>
      <p:ext uri="{BB962C8B-B14F-4D97-AF65-F5344CB8AC3E}">
        <p14:creationId xmlns:p14="http://schemas.microsoft.com/office/powerpoint/2010/main" val="2188720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533400"/>
          </a:xfrm>
        </p:spPr>
        <p:txBody>
          <a:bodyPr/>
          <a:lstStyle/>
          <a:p>
            <a:pPr algn="ctr"/>
            <a:r>
              <a:rPr lang="en-US" dirty="0"/>
              <a:t>Poverty of Heart</a:t>
            </a:r>
          </a:p>
        </p:txBody>
      </p:sp>
      <p:sp>
        <p:nvSpPr>
          <p:cNvPr id="6" name="Content Placeholder 5">
            <a:extLst>
              <a:ext uri="{FF2B5EF4-FFF2-40B4-BE49-F238E27FC236}">
                <a16:creationId xmlns:a16="http://schemas.microsoft.com/office/drawing/2014/main" id="{77422EED-7DA8-4E9D-8D99-FDA44A15FEFD}"/>
              </a:ext>
            </a:extLst>
          </p:cNvPr>
          <p:cNvSpPr>
            <a:spLocks noGrp="1"/>
          </p:cNvSpPr>
          <p:nvPr>
            <p:ph idx="1"/>
          </p:nvPr>
        </p:nvSpPr>
        <p:spPr>
          <a:xfrm>
            <a:off x="5117939" y="1676400"/>
            <a:ext cx="3592010" cy="4640484"/>
          </a:xfrm>
        </p:spPr>
        <p:txBody>
          <a:bodyPr>
            <a:normAutofit fontScale="85000" lnSpcReduction="10000"/>
          </a:bodyPr>
          <a:lstStyle/>
          <a:p>
            <a:pPr marL="230188" indent="-230188">
              <a:lnSpc>
                <a:spcPct val="124000"/>
              </a:lnSpc>
            </a:pPr>
            <a:r>
              <a:rPr lang="en-US" dirty="0"/>
              <a:t>Poverty of heart is the recognition of our deep need for God and the commitment to put God above everything else.</a:t>
            </a:r>
          </a:p>
          <a:p>
            <a:pPr marL="230188" indent="-230188">
              <a:lnSpc>
                <a:spcPct val="124000"/>
              </a:lnSpc>
            </a:pPr>
            <a:r>
              <a:rPr lang="en-US" dirty="0"/>
              <a:t>Material wealth can get in the way of recognizing our need for God.</a:t>
            </a:r>
          </a:p>
          <a:p>
            <a:pPr marL="230188" indent="-230188">
              <a:lnSpc>
                <a:spcPct val="124000"/>
              </a:lnSpc>
            </a:pPr>
            <a:r>
              <a:rPr lang="en-US" dirty="0"/>
              <a:t>Resisting consumerism, the preoccupation with having more things, is a way to practice poverty of heart.</a:t>
            </a:r>
          </a:p>
        </p:txBody>
      </p:sp>
      <p:pic>
        <p:nvPicPr>
          <p:cNvPr id="5" name="Picture 4" descr="A person standing in front of a store&#10;&#10;Description automatically generated">
            <a:extLst>
              <a:ext uri="{FF2B5EF4-FFF2-40B4-BE49-F238E27FC236}">
                <a16:creationId xmlns:a16="http://schemas.microsoft.com/office/drawing/2014/main" id="{3292BD70-7046-7941-9B48-D3A40BF2C0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7" y="1701800"/>
            <a:ext cx="4991100" cy="33274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08037"/>
            <a:ext cx="8229600" cy="533400"/>
          </a:xfrm>
        </p:spPr>
        <p:txBody>
          <a:bodyPr/>
          <a:lstStyle/>
          <a:p>
            <a:r>
              <a:rPr lang="en-US" dirty="0"/>
              <a:t>Christ’s Example</a:t>
            </a:r>
          </a:p>
        </p:txBody>
      </p:sp>
      <p:sp>
        <p:nvSpPr>
          <p:cNvPr id="6" name="Content Placeholder 5">
            <a:extLst>
              <a:ext uri="{FF2B5EF4-FFF2-40B4-BE49-F238E27FC236}">
                <a16:creationId xmlns:a16="http://schemas.microsoft.com/office/drawing/2014/main" id="{77422EED-7DA8-4E9D-8D99-FDA44A15FEFD}"/>
              </a:ext>
            </a:extLst>
          </p:cNvPr>
          <p:cNvSpPr>
            <a:spLocks noGrp="1"/>
          </p:cNvSpPr>
          <p:nvPr>
            <p:ph idx="1"/>
          </p:nvPr>
        </p:nvSpPr>
        <p:spPr>
          <a:xfrm>
            <a:off x="1066800" y="1524000"/>
            <a:ext cx="4419600" cy="4876800"/>
          </a:xfrm>
        </p:spPr>
        <p:txBody>
          <a:bodyPr>
            <a:normAutofit/>
          </a:bodyPr>
          <a:lstStyle/>
          <a:p>
            <a:pPr marL="0" indent="0">
              <a:lnSpc>
                <a:spcPct val="114000"/>
              </a:lnSpc>
              <a:buNone/>
            </a:pPr>
            <a:r>
              <a:rPr lang="en-US" sz="2150" dirty="0"/>
              <a:t>Jesus taught and lived poverty of heart.</a:t>
            </a:r>
          </a:p>
          <a:p>
            <a:pPr marL="230188" indent="-230188">
              <a:lnSpc>
                <a:spcPct val="114000"/>
              </a:lnSpc>
            </a:pPr>
            <a:r>
              <a:rPr lang="en-US" sz="2150" dirty="0"/>
              <a:t>“Blessed are the poor in spirit.” (Matthew 5:3)</a:t>
            </a:r>
          </a:p>
          <a:p>
            <a:pPr marL="230188" indent="-230188">
              <a:lnSpc>
                <a:spcPct val="114000"/>
              </a:lnSpc>
            </a:pPr>
            <a:r>
              <a:rPr lang="en-US" sz="2150" dirty="0"/>
              <a:t>He used the story of the rich young man (see Mark 10:17</a:t>
            </a:r>
            <a:r>
              <a:rPr lang="en-US" dirty="0"/>
              <a:t>–</a:t>
            </a:r>
            <a:r>
              <a:rPr lang="en-US" sz="2150" dirty="0"/>
              <a:t>31).</a:t>
            </a:r>
          </a:p>
          <a:p>
            <a:pPr marL="230188" indent="-230188">
              <a:lnSpc>
                <a:spcPct val="114000"/>
              </a:lnSpc>
            </a:pPr>
            <a:r>
              <a:rPr lang="en-US" sz="2150" dirty="0"/>
              <a:t>In his ministry, Jesus did not own a home or more than the clothes he wore.</a:t>
            </a:r>
          </a:p>
          <a:p>
            <a:pPr marL="230188" indent="-230188">
              <a:lnSpc>
                <a:spcPct val="114000"/>
              </a:lnSpc>
            </a:pPr>
            <a:r>
              <a:rPr lang="en-US" sz="2150" dirty="0"/>
              <a:t>He depended on the generosity of others to fund his mission.</a:t>
            </a:r>
          </a:p>
        </p:txBody>
      </p:sp>
      <p:pic>
        <p:nvPicPr>
          <p:cNvPr id="4" name="Picture 3" descr="A person standing next to a body of water&#10;&#10;Description automatically generated">
            <a:extLst>
              <a:ext uri="{FF2B5EF4-FFF2-40B4-BE49-F238E27FC236}">
                <a16:creationId xmlns:a16="http://schemas.microsoft.com/office/drawing/2014/main" id="{BF2BB655-76E4-F044-A88A-8A1D29B3B6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2600" y="1676401"/>
            <a:ext cx="3581400" cy="3810000"/>
          </a:xfrm>
          <a:prstGeom prst="rect">
            <a:avLst/>
          </a:prstGeom>
        </p:spPr>
      </p:pic>
    </p:spTree>
    <p:extLst>
      <p:ext uri="{BB962C8B-B14F-4D97-AF65-F5344CB8AC3E}">
        <p14:creationId xmlns:p14="http://schemas.microsoft.com/office/powerpoint/2010/main" val="2524336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E886A6A-1D3F-9E40-B549-C78049836CA3}"/>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Simple Lifestyle</a:t>
            </a:r>
          </a:p>
        </p:txBody>
      </p:sp>
      <p:sp>
        <p:nvSpPr>
          <p:cNvPr id="5" name="Content Placeholder 2">
            <a:extLst>
              <a:ext uri="{FF2B5EF4-FFF2-40B4-BE49-F238E27FC236}">
                <a16:creationId xmlns:a16="http://schemas.microsoft.com/office/drawing/2014/main" id="{83613ECA-B691-A54D-BD9B-C5A243B90B3A}"/>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are some steps you can take to live more simply?</a:t>
            </a:r>
          </a:p>
        </p:txBody>
      </p:sp>
      <p:pic>
        <p:nvPicPr>
          <p:cNvPr id="6" name="Picture 5" descr="Icon&#10;&#10;Description automatically generated">
            <a:extLst>
              <a:ext uri="{FF2B5EF4-FFF2-40B4-BE49-F238E27FC236}">
                <a16:creationId xmlns:a16="http://schemas.microsoft.com/office/drawing/2014/main" id="{0AA0ACFD-957A-BA43-B910-9CB9B01C08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extLst>
      <p:ext uri="{BB962C8B-B14F-4D97-AF65-F5344CB8AC3E}">
        <p14:creationId xmlns:p14="http://schemas.microsoft.com/office/powerpoint/2010/main" val="36896866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600200"/>
            <a:ext cx="8229600" cy="533400"/>
          </a:xfrm>
        </p:spPr>
        <p:txBody>
          <a:bodyPr vert="horz" lIns="91440" tIns="45720" rIns="91440" bIns="45720" rtlCol="0" anchor="ctr">
            <a:noAutofit/>
          </a:bodyPr>
          <a:lstStyle/>
          <a:p>
            <a:pPr algn="ctr">
              <a:lnSpc>
                <a:spcPct val="90000"/>
              </a:lnSpc>
            </a:pPr>
            <a:r>
              <a:rPr lang="en-US" sz="3200" b="1" kern="1200" dirty="0">
                <a:latin typeface="Arial" pitchFamily="34" charset="0"/>
                <a:ea typeface="+mj-ea"/>
                <a:cs typeface="Arial" pitchFamily="34" charset="0"/>
              </a:rPr>
              <a:t>What is the connection between</a:t>
            </a:r>
            <a:br>
              <a:rPr lang="en-US" sz="3200" b="1" kern="1200" dirty="0">
                <a:latin typeface="Arial" pitchFamily="34" charset="0"/>
                <a:ea typeface="+mj-ea"/>
                <a:cs typeface="Arial" pitchFamily="34" charset="0"/>
              </a:rPr>
            </a:br>
            <a:r>
              <a:rPr lang="en-US" sz="3200" b="1" kern="1200" dirty="0">
                <a:latin typeface="Arial" pitchFamily="34" charset="0"/>
                <a:ea typeface="+mj-ea"/>
                <a:cs typeface="Arial" pitchFamily="34" charset="0"/>
              </a:rPr>
              <a:t>stealing and injustice?</a:t>
            </a:r>
          </a:p>
        </p:txBody>
      </p:sp>
      <p:pic>
        <p:nvPicPr>
          <p:cNvPr id="4" name="Picture 3" descr="A person in a blue shirt&#10;&#10;Description automatically generated">
            <a:extLst>
              <a:ext uri="{FF2B5EF4-FFF2-40B4-BE49-F238E27FC236}">
                <a16:creationId xmlns:a16="http://schemas.microsoft.com/office/drawing/2014/main" id="{FEB6EEC6-0B99-EB46-9DD6-2043FC232D15}"/>
              </a:ext>
            </a:extLst>
          </p:cNvPr>
          <p:cNvPicPr>
            <a:picLocks noChangeAspect="1"/>
          </p:cNvPicPr>
          <p:nvPr/>
        </p:nvPicPr>
        <p:blipFill rotWithShape="1">
          <a:blip r:embed="rId3">
            <a:extLst>
              <a:ext uri="{28A0092B-C50C-407E-A947-70E740481C1C}">
                <a14:useLocalDpi xmlns:a14="http://schemas.microsoft.com/office/drawing/2010/main" val="0"/>
              </a:ext>
            </a:extLst>
          </a:blip>
          <a:srcRect t="20254" b="41992"/>
          <a:stretch/>
        </p:blipFill>
        <p:spPr>
          <a:xfrm>
            <a:off x="1790700" y="2514600"/>
            <a:ext cx="5562600" cy="3733800"/>
          </a:xfrm>
          <a:prstGeom prst="rect">
            <a:avLst/>
          </a:prstGeom>
          <a:noFill/>
        </p:spPr>
      </p:pic>
      <p:sp>
        <p:nvSpPr>
          <p:cNvPr id="6" name="Title 4">
            <a:extLst>
              <a:ext uri="{FF2B5EF4-FFF2-40B4-BE49-F238E27FC236}">
                <a16:creationId xmlns:a16="http://schemas.microsoft.com/office/drawing/2014/main" id="{6F5B1A7A-14FB-5548-A780-5F32C2CF0AC8}"/>
              </a:ext>
            </a:extLst>
          </p:cNvPr>
          <p:cNvSpPr txBox="1">
            <a:spLocks/>
          </p:cNvSpPr>
          <p:nvPr/>
        </p:nvSpPr>
        <p:spPr>
          <a:xfrm>
            <a:off x="685800" y="876300"/>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01E6B-5DD2-44CE-878B-F32B890122F2}"/>
              </a:ext>
            </a:extLst>
          </p:cNvPr>
          <p:cNvSpPr>
            <a:spLocks noGrp="1"/>
          </p:cNvSpPr>
          <p:nvPr>
            <p:ph type="title"/>
          </p:nvPr>
        </p:nvSpPr>
        <p:spPr>
          <a:xfrm>
            <a:off x="1312235" y="1143000"/>
            <a:ext cx="5698165" cy="533400"/>
          </a:xfrm>
        </p:spPr>
        <p:txBody>
          <a:bodyPr>
            <a:normAutofit/>
          </a:bodyPr>
          <a:lstStyle/>
          <a:p>
            <a:r>
              <a:rPr lang="en-US" sz="1800" dirty="0"/>
              <a:t>Acknowledgment</a:t>
            </a:r>
          </a:p>
        </p:txBody>
      </p:sp>
      <p:sp>
        <p:nvSpPr>
          <p:cNvPr id="3" name="Content Placeholder 2">
            <a:extLst>
              <a:ext uri="{FF2B5EF4-FFF2-40B4-BE49-F238E27FC236}">
                <a16:creationId xmlns:a16="http://schemas.microsoft.com/office/drawing/2014/main" id="{C2FEF0A3-4080-4F79-A299-6436E8DAE4C0}"/>
              </a:ext>
            </a:extLst>
          </p:cNvPr>
          <p:cNvSpPr>
            <a:spLocks noGrp="1"/>
          </p:cNvSpPr>
          <p:nvPr>
            <p:ph idx="1"/>
          </p:nvPr>
        </p:nvSpPr>
        <p:spPr>
          <a:xfrm>
            <a:off x="1295400" y="1752600"/>
            <a:ext cx="6477000" cy="4373563"/>
          </a:xfrm>
        </p:spPr>
        <p:txBody>
          <a:bodyPr>
            <a:normAutofit/>
          </a:bodyPr>
          <a:lstStyle/>
          <a:p>
            <a:pPr marL="0" indent="0">
              <a:spcBef>
                <a:spcPts val="0"/>
              </a:spcBef>
              <a:buNone/>
            </a:pPr>
            <a:r>
              <a:rPr lang="en-US" sz="1400" dirty="0"/>
              <a:t>The scriptural quotation in this presentation is taken from the </a:t>
            </a:r>
            <a:r>
              <a:rPr lang="en-US" sz="1400" i="1" dirty="0"/>
              <a:t>New American Bible, revised edition </a:t>
            </a:r>
            <a:r>
              <a:rPr lang="en-US" sz="1400" dirty="0"/>
              <a:t>© 2010, 1991, 1986, 1970 Confraternity of Christian Doctrine, Inc., Washington</a:t>
            </a:r>
            <a:r>
              <a:rPr lang="en-US" sz="1400"/>
              <a:t>, DC</a:t>
            </a:r>
            <a:r>
              <a:rPr lang="en-US" sz="1400" dirty="0"/>
              <a:t>.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 </a:t>
            </a:r>
          </a:p>
        </p:txBody>
      </p:sp>
    </p:spTree>
    <p:extLst>
      <p:ext uri="{BB962C8B-B14F-4D97-AF65-F5344CB8AC3E}">
        <p14:creationId xmlns:p14="http://schemas.microsoft.com/office/powerpoint/2010/main" val="25553572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59368" y="1028700"/>
            <a:ext cx="8229600" cy="533400"/>
          </a:xfrm>
        </p:spPr>
        <p:txBody>
          <a:bodyPr/>
          <a:lstStyle/>
          <a:p>
            <a:r>
              <a:rPr lang="en-US" dirty="0"/>
              <a:t>The Seventh and Tenth Commandments</a:t>
            </a:r>
          </a:p>
        </p:txBody>
      </p:sp>
      <p:sp>
        <p:nvSpPr>
          <p:cNvPr id="6" name="Content Placeholder 5"/>
          <p:cNvSpPr>
            <a:spLocks noGrp="1"/>
          </p:cNvSpPr>
          <p:nvPr>
            <p:ph idx="1"/>
          </p:nvPr>
        </p:nvSpPr>
        <p:spPr>
          <a:xfrm>
            <a:off x="876301" y="1676400"/>
            <a:ext cx="7734299" cy="4572000"/>
          </a:xfrm>
        </p:spPr>
        <p:txBody>
          <a:bodyPr>
            <a:normAutofit/>
          </a:bodyPr>
          <a:lstStyle/>
          <a:p>
            <a:pPr marL="230188" indent="-230188">
              <a:lnSpc>
                <a:spcPct val="114000"/>
              </a:lnSpc>
            </a:pPr>
            <a:r>
              <a:rPr lang="en-US" dirty="0"/>
              <a:t>Seventh Commandment: You shall not steal.</a:t>
            </a:r>
          </a:p>
          <a:p>
            <a:pPr marL="230188" indent="-230188">
              <a:lnSpc>
                <a:spcPct val="114000"/>
              </a:lnSpc>
            </a:pPr>
            <a:r>
              <a:rPr lang="en-US" dirty="0"/>
              <a:t>Tenth Commandment:</a:t>
            </a:r>
            <a:br>
              <a:rPr lang="en-US" dirty="0"/>
            </a:br>
            <a:r>
              <a:rPr lang="en-US" dirty="0"/>
              <a:t>You shall not covet your</a:t>
            </a:r>
            <a:br>
              <a:rPr lang="en-US" dirty="0"/>
            </a:br>
            <a:r>
              <a:rPr lang="en-US" dirty="0"/>
              <a:t>neighbor’s goods.</a:t>
            </a:r>
          </a:p>
          <a:p>
            <a:pPr marL="230188" indent="-230188">
              <a:lnSpc>
                <a:spcPct val="114000"/>
              </a:lnSpc>
            </a:pPr>
            <a:r>
              <a:rPr lang="en-US" dirty="0"/>
              <a:t>Both of these command-</a:t>
            </a:r>
            <a:br>
              <a:rPr lang="en-US" dirty="0"/>
            </a:br>
            <a:r>
              <a:rPr lang="en-US" dirty="0"/>
              <a:t>ments deal with material</a:t>
            </a:r>
            <a:br>
              <a:rPr lang="en-US" dirty="0"/>
            </a:br>
            <a:r>
              <a:rPr lang="en-US" dirty="0"/>
              <a:t>possessions, including</a:t>
            </a:r>
            <a:br>
              <a:rPr lang="en-US" dirty="0"/>
            </a:br>
            <a:r>
              <a:rPr lang="en-US" dirty="0"/>
              <a:t>how we use the Earth’s</a:t>
            </a:r>
            <a:br>
              <a:rPr lang="en-US" dirty="0"/>
            </a:br>
            <a:r>
              <a:rPr lang="en-US" dirty="0"/>
              <a:t>precious resources.</a:t>
            </a:r>
          </a:p>
          <a:p>
            <a:endParaRPr lang="en-US" dirty="0"/>
          </a:p>
        </p:txBody>
      </p:sp>
      <p:pic>
        <p:nvPicPr>
          <p:cNvPr id="4" name="Picture 3" descr="A picture containing grass, outdoor, park, bench&#10;&#10;Description automatically generated">
            <a:extLst>
              <a:ext uri="{FF2B5EF4-FFF2-40B4-BE49-F238E27FC236}">
                <a16:creationId xmlns:a16="http://schemas.microsoft.com/office/drawing/2014/main" id="{28F14B5F-F854-244D-8B58-369A05CF9CA1}"/>
              </a:ext>
            </a:extLst>
          </p:cNvPr>
          <p:cNvPicPr>
            <a:picLocks noChangeAspect="1"/>
          </p:cNvPicPr>
          <p:nvPr/>
        </p:nvPicPr>
        <p:blipFill rotWithShape="1">
          <a:blip r:embed="rId3">
            <a:extLst>
              <a:ext uri="{28A0092B-C50C-407E-A947-70E740481C1C}">
                <a14:useLocalDpi xmlns:a14="http://schemas.microsoft.com/office/drawing/2010/main" val="0"/>
              </a:ext>
            </a:extLst>
          </a:blip>
          <a:srcRect l="13710" r="5951"/>
          <a:stretch/>
        </p:blipFill>
        <p:spPr>
          <a:xfrm>
            <a:off x="4718633" y="2195154"/>
            <a:ext cx="4425367" cy="367224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533400"/>
          </a:xfrm>
        </p:spPr>
        <p:txBody>
          <a:bodyPr/>
          <a:lstStyle/>
          <a:p>
            <a:pPr algn="ctr"/>
            <a:r>
              <a:rPr lang="en-US" dirty="0"/>
              <a:t>Possessions and the Old Law</a:t>
            </a:r>
          </a:p>
        </p:txBody>
      </p:sp>
      <p:sp>
        <p:nvSpPr>
          <p:cNvPr id="3" name="Content Placeholder 2"/>
          <p:cNvSpPr>
            <a:spLocks noGrp="1"/>
          </p:cNvSpPr>
          <p:nvPr>
            <p:ph idx="1"/>
          </p:nvPr>
        </p:nvSpPr>
        <p:spPr>
          <a:xfrm>
            <a:off x="4267200" y="1695690"/>
            <a:ext cx="4114800" cy="4705110"/>
          </a:xfrm>
        </p:spPr>
        <p:txBody>
          <a:bodyPr>
            <a:normAutofit fontScale="92500" lnSpcReduction="10000"/>
          </a:bodyPr>
          <a:lstStyle/>
          <a:p>
            <a:pPr marL="230188" indent="-230188">
              <a:lnSpc>
                <a:spcPct val="114000"/>
              </a:lnSpc>
            </a:pPr>
            <a:r>
              <a:rPr lang="en-US" dirty="0"/>
              <a:t>God has given the Earth and all its resources to the whole human race to care for and enjoy (see Genesis 1:28–29).</a:t>
            </a:r>
          </a:p>
          <a:p>
            <a:pPr marL="230188" indent="-230188">
              <a:lnSpc>
                <a:spcPct val="114000"/>
              </a:lnSpc>
            </a:pPr>
            <a:r>
              <a:rPr lang="en-US" dirty="0"/>
              <a:t>People have the right to individual possessions. Therefore, stealing from others is sinful (see Exodus 21:33–22:14).</a:t>
            </a:r>
          </a:p>
          <a:p>
            <a:pPr marL="230188" indent="-230188">
              <a:lnSpc>
                <a:spcPct val="114000"/>
              </a:lnSpc>
            </a:pPr>
            <a:r>
              <a:rPr lang="en-US" dirty="0"/>
              <a:t>The right to private property is not absolute (see Leviticus 25:23–28).</a:t>
            </a:r>
          </a:p>
          <a:p>
            <a:endParaRPr lang="en-US" dirty="0"/>
          </a:p>
          <a:p>
            <a:endParaRPr lang="en-US" dirty="0"/>
          </a:p>
          <a:p>
            <a:endParaRPr lang="en-US" dirty="0"/>
          </a:p>
        </p:txBody>
      </p:sp>
      <p:pic>
        <p:nvPicPr>
          <p:cNvPr id="5" name="Picture 4" descr="A hand holding a blue bowl&#10;&#10;Description automatically generated">
            <a:extLst>
              <a:ext uri="{FF2B5EF4-FFF2-40B4-BE49-F238E27FC236}">
                <a16:creationId xmlns:a16="http://schemas.microsoft.com/office/drawing/2014/main" id="{E66CD1BD-D118-E645-AC5E-C3E16040190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8" y="1695690"/>
            <a:ext cx="3733800" cy="371898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89322" y="723900"/>
            <a:ext cx="8229600" cy="990600"/>
          </a:xfrm>
        </p:spPr>
        <p:txBody>
          <a:bodyPr>
            <a:normAutofit/>
          </a:bodyPr>
          <a:lstStyle/>
          <a:p>
            <a:r>
              <a:rPr lang="en-US" dirty="0"/>
              <a:t>Possessions and the New Law</a:t>
            </a:r>
          </a:p>
        </p:txBody>
      </p:sp>
      <p:sp>
        <p:nvSpPr>
          <p:cNvPr id="3" name="Content Placeholder 2"/>
          <p:cNvSpPr>
            <a:spLocks noGrp="1"/>
          </p:cNvSpPr>
          <p:nvPr>
            <p:ph idx="1"/>
          </p:nvPr>
        </p:nvSpPr>
        <p:spPr>
          <a:xfrm>
            <a:off x="952058" y="1600201"/>
            <a:ext cx="4458141" cy="4863906"/>
          </a:xfrm>
        </p:spPr>
        <p:txBody>
          <a:bodyPr>
            <a:normAutofit fontScale="92500" lnSpcReduction="10000"/>
          </a:bodyPr>
          <a:lstStyle/>
          <a:p>
            <a:pPr marL="0" indent="0">
              <a:lnSpc>
                <a:spcPct val="124000"/>
              </a:lnSpc>
              <a:buNone/>
            </a:pPr>
            <a:r>
              <a:rPr lang="en-US" dirty="0"/>
              <a:t>Jesus had a lot to say about material possessions:</a:t>
            </a:r>
          </a:p>
          <a:p>
            <a:pPr>
              <a:lnSpc>
                <a:spcPct val="124000"/>
              </a:lnSpc>
            </a:pPr>
            <a:r>
              <a:rPr lang="en-US" dirty="0"/>
              <a:t>Poverty is not a sign that God is displeased with someone.</a:t>
            </a:r>
          </a:p>
          <a:p>
            <a:pPr>
              <a:lnSpc>
                <a:spcPct val="124000"/>
              </a:lnSpc>
            </a:pPr>
            <a:r>
              <a:rPr lang="en-US" dirty="0"/>
              <a:t>God has a preferential concern for those who are poor.</a:t>
            </a:r>
          </a:p>
          <a:p>
            <a:pPr>
              <a:lnSpc>
                <a:spcPct val="124000"/>
              </a:lnSpc>
            </a:pPr>
            <a:r>
              <a:rPr lang="en-US" dirty="0"/>
              <a:t>Lust for wealth is a danger</a:t>
            </a:r>
            <a:br>
              <a:rPr lang="en-US" dirty="0"/>
            </a:br>
            <a:r>
              <a:rPr lang="en-US" dirty="0"/>
              <a:t>to our spiritual welfare.</a:t>
            </a:r>
          </a:p>
          <a:p>
            <a:pPr>
              <a:lnSpc>
                <a:spcPct val="124000"/>
              </a:lnSpc>
            </a:pPr>
            <a:r>
              <a:rPr lang="en-US" dirty="0"/>
              <a:t>Wealth is to be shared with others, especially those in need.</a:t>
            </a:r>
          </a:p>
          <a:p>
            <a:endParaRPr lang="en-US" dirty="0"/>
          </a:p>
        </p:txBody>
      </p:sp>
      <p:pic>
        <p:nvPicPr>
          <p:cNvPr id="5" name="Picture 4" descr="A large colorful building in the background&#10;&#10;Description automatically generated">
            <a:extLst>
              <a:ext uri="{FF2B5EF4-FFF2-40B4-BE49-F238E27FC236}">
                <a16:creationId xmlns:a16="http://schemas.microsoft.com/office/drawing/2014/main" id="{C6C7DEBA-6F52-7C4E-B8BB-045FD2D3C1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56872" y="1905000"/>
            <a:ext cx="3687128" cy="3733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470" y="838200"/>
            <a:ext cx="7239000" cy="762000"/>
          </a:xfrm>
        </p:spPr>
        <p:txBody>
          <a:bodyPr>
            <a:normAutofit/>
          </a:bodyPr>
          <a:lstStyle/>
          <a:p>
            <a:r>
              <a:rPr lang="en-US" dirty="0"/>
              <a:t>Called to Be Just</a:t>
            </a:r>
          </a:p>
        </p:txBody>
      </p:sp>
      <p:sp>
        <p:nvSpPr>
          <p:cNvPr id="3" name="Content Placeholder 2"/>
          <p:cNvSpPr>
            <a:spLocks noGrp="1"/>
          </p:cNvSpPr>
          <p:nvPr>
            <p:ph idx="1"/>
          </p:nvPr>
        </p:nvSpPr>
        <p:spPr>
          <a:xfrm>
            <a:off x="712470" y="1709517"/>
            <a:ext cx="7719060" cy="4572000"/>
          </a:xfrm>
        </p:spPr>
        <p:txBody>
          <a:bodyPr>
            <a:noAutofit/>
          </a:bodyPr>
          <a:lstStyle/>
          <a:p>
            <a:pPr marL="0" indent="0">
              <a:buNone/>
            </a:pPr>
            <a:r>
              <a:rPr lang="en-US" sz="2000" dirty="0"/>
              <a:t>The Seventh and Tenth Commandments call us to be just in our use of material possessions. </a:t>
            </a:r>
          </a:p>
          <a:p>
            <a:pPr marL="230188" indent="-230188"/>
            <a:r>
              <a:rPr lang="en-US" sz="2000" b="1" dirty="0"/>
              <a:t>Commutative Justice:</a:t>
            </a:r>
            <a:r>
              <a:rPr lang="en-US" sz="2000" b="1" i="1" dirty="0"/>
              <a:t> </a:t>
            </a:r>
            <a:r>
              <a:rPr lang="en-US" sz="2000" dirty="0"/>
              <a:t>This calls for fairness in agreements and contracts between individuals. It is an equal exchange of goods, money, or services.</a:t>
            </a:r>
          </a:p>
          <a:p>
            <a:pPr marL="230188" indent="-230188"/>
            <a:r>
              <a:rPr lang="en-US" sz="2000" b="1" dirty="0"/>
              <a:t>Social Justice:</a:t>
            </a:r>
            <a:r>
              <a:rPr lang="en-US" sz="2000" b="1" i="1" dirty="0"/>
              <a:t> </a:t>
            </a:r>
            <a:r>
              <a:rPr lang="en-US" sz="2000" dirty="0"/>
              <a:t>The defense of human</a:t>
            </a:r>
            <a:br>
              <a:rPr lang="en-US" sz="2000" dirty="0"/>
            </a:br>
            <a:r>
              <a:rPr lang="en-US" sz="2000" dirty="0"/>
              <a:t>dignity by ensuring that essential</a:t>
            </a:r>
            <a:br>
              <a:rPr lang="en-US" sz="2000" dirty="0"/>
            </a:br>
            <a:r>
              <a:rPr lang="en-US" sz="2000" dirty="0"/>
              <a:t>human needs are met and that</a:t>
            </a:r>
            <a:br>
              <a:rPr lang="en-US" sz="2000" dirty="0"/>
            </a:br>
            <a:r>
              <a:rPr lang="en-US" sz="2000" dirty="0"/>
              <a:t>essential human rights are protected.</a:t>
            </a:r>
          </a:p>
          <a:p>
            <a:pPr marL="230188" indent="-230188"/>
            <a:r>
              <a:rPr lang="en-US" sz="2000" b="1" dirty="0"/>
              <a:t>Social Doctrine: </a:t>
            </a:r>
            <a:r>
              <a:rPr lang="en-US" sz="2000" dirty="0"/>
              <a:t>Church teaching</a:t>
            </a:r>
            <a:br>
              <a:rPr lang="en-US" sz="2000" dirty="0"/>
            </a:br>
            <a:r>
              <a:rPr lang="en-US" sz="2000" dirty="0"/>
              <a:t>about human dignity, human solidarity,</a:t>
            </a:r>
            <a:br>
              <a:rPr lang="en-US" sz="2000" dirty="0"/>
            </a:br>
            <a:r>
              <a:rPr lang="en-US" sz="2000" dirty="0"/>
              <a:t>and the principles of justice and peace.</a:t>
            </a:r>
          </a:p>
        </p:txBody>
      </p:sp>
      <p:pic>
        <p:nvPicPr>
          <p:cNvPr id="5" name="Picture 4" descr="A picture containing table, indoor, sitting, wooden&#10;&#10;Description automatically generated">
            <a:extLst>
              <a:ext uri="{FF2B5EF4-FFF2-40B4-BE49-F238E27FC236}">
                <a16:creationId xmlns:a16="http://schemas.microsoft.com/office/drawing/2014/main" id="{BD7A658F-E99E-164A-8744-6B3DA3B2E9C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693" t="6593" r="14557"/>
          <a:stretch/>
        </p:blipFill>
        <p:spPr>
          <a:xfrm>
            <a:off x="5741894" y="3200400"/>
            <a:ext cx="3402106" cy="2921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219200"/>
            <a:ext cx="2895600" cy="4419600"/>
          </a:xfrm>
        </p:spPr>
        <p:txBody>
          <a:bodyPr>
            <a:normAutofit/>
          </a:bodyPr>
          <a:lstStyle/>
          <a:p>
            <a:r>
              <a:rPr lang="en-US" dirty="0"/>
              <a:t>The Seven Themes</a:t>
            </a:r>
            <a:br>
              <a:rPr lang="en-US" dirty="0"/>
            </a:br>
            <a:r>
              <a:rPr lang="en-US" dirty="0"/>
              <a:t>of Catholic Social Teaching</a:t>
            </a:r>
          </a:p>
        </p:txBody>
      </p:sp>
      <p:pic>
        <p:nvPicPr>
          <p:cNvPr id="4" name="Picture 3" descr="Timeline&#10;&#10;Description automatically generated">
            <a:extLst>
              <a:ext uri="{FF2B5EF4-FFF2-40B4-BE49-F238E27FC236}">
                <a16:creationId xmlns:a16="http://schemas.microsoft.com/office/drawing/2014/main" id="{9ECD375B-23A8-5F4B-A680-DD14F62500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685800"/>
            <a:ext cx="4964516" cy="5761061"/>
          </a:xfrm>
          <a:prstGeom prst="rect">
            <a:avLst/>
          </a:prstGeom>
        </p:spPr>
      </p:pic>
    </p:spTree>
    <p:extLst>
      <p:ext uri="{BB962C8B-B14F-4D97-AF65-F5344CB8AC3E}">
        <p14:creationId xmlns:p14="http://schemas.microsoft.com/office/powerpoint/2010/main" val="2229422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371600"/>
            <a:ext cx="3276600" cy="2590800"/>
          </a:xfrm>
        </p:spPr>
        <p:txBody>
          <a:bodyPr>
            <a:normAutofit/>
          </a:bodyPr>
          <a:lstStyle/>
          <a:p>
            <a:pPr algn="ctr"/>
            <a:r>
              <a:rPr lang="en-US" dirty="0"/>
              <a:t>The Two Feet</a:t>
            </a:r>
            <a:br>
              <a:rPr lang="en-US" dirty="0"/>
            </a:br>
            <a:r>
              <a:rPr lang="en-US" dirty="0"/>
              <a:t>of Social Action</a:t>
            </a:r>
          </a:p>
        </p:txBody>
      </p:sp>
      <p:pic>
        <p:nvPicPr>
          <p:cNvPr id="4" name="Picture 3" descr="Diagram&#10;&#10;Description automatically generated">
            <a:extLst>
              <a:ext uri="{FF2B5EF4-FFF2-40B4-BE49-F238E27FC236}">
                <a16:creationId xmlns:a16="http://schemas.microsoft.com/office/drawing/2014/main" id="{AD16D67A-B2CC-B340-B0A9-13337D6BD3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5200" y="685800"/>
            <a:ext cx="4761914" cy="5731932"/>
          </a:xfrm>
          <a:prstGeom prst="rect">
            <a:avLst/>
          </a:prstGeom>
        </p:spPr>
      </p:pic>
    </p:spTree>
    <p:extLst>
      <p:ext uri="{BB962C8B-B14F-4D97-AF65-F5344CB8AC3E}">
        <p14:creationId xmlns:p14="http://schemas.microsoft.com/office/powerpoint/2010/main" val="33222581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6E52DA0-48C4-9D42-A85B-38A73B7D0A43}"/>
              </a:ext>
            </a:extLst>
          </p:cNvPr>
          <p:cNvSpPr txBox="1">
            <a:spLocks/>
          </p:cNvSpPr>
          <p:nvPr/>
        </p:nvSpPr>
        <p:spPr>
          <a:xfrm>
            <a:off x="2590800" y="1371600"/>
            <a:ext cx="5867400" cy="533400"/>
          </a:xfrm>
          <a:prstGeom prst="rect">
            <a:avLst/>
          </a:prstGeom>
        </p:spPr>
        <p:txBody>
          <a:bodyPr vert="horz" lIns="91440" tIns="45720" rIns="91440" bIns="45720" rtlCol="0" anchor="ctr">
            <a:normAutofit fontScale="92500"/>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Catholic Social Teaching</a:t>
            </a:r>
          </a:p>
        </p:txBody>
      </p:sp>
      <p:sp>
        <p:nvSpPr>
          <p:cNvPr id="5" name="Content Placeholder 2">
            <a:extLst>
              <a:ext uri="{FF2B5EF4-FFF2-40B4-BE49-F238E27FC236}">
                <a16:creationId xmlns:a16="http://schemas.microsoft.com/office/drawing/2014/main" id="{F169FAA8-225D-6840-9E75-2A1AA22C054C}"/>
              </a:ext>
            </a:extLst>
          </p:cNvPr>
          <p:cNvSpPr txBox="1">
            <a:spLocks/>
          </p:cNvSpPr>
          <p:nvPr/>
        </p:nvSpPr>
        <p:spPr>
          <a:xfrm>
            <a:off x="2743200" y="1994388"/>
            <a:ext cx="4876800" cy="41778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Which of the themes of Catholic social teaching do we most need to pay attention to in today’s world?</a:t>
            </a:r>
          </a:p>
          <a:p>
            <a:pPr marL="0" indent="0">
              <a:lnSpc>
                <a:spcPct val="114000"/>
              </a:lnSpc>
              <a:buNone/>
            </a:pPr>
            <a:endParaRPr lang="en-US" dirty="0"/>
          </a:p>
          <a:p>
            <a:pPr marL="0" indent="0">
              <a:lnSpc>
                <a:spcPct val="114000"/>
              </a:lnSpc>
              <a:buNone/>
            </a:pPr>
            <a:r>
              <a:rPr lang="en-US" dirty="0"/>
              <a:t>Which “foot” of the two feet of service and justice needs more attention in your community? Why?</a:t>
            </a:r>
          </a:p>
        </p:txBody>
      </p:sp>
      <p:pic>
        <p:nvPicPr>
          <p:cNvPr id="6" name="Picture 5" descr="Icon&#10;&#10;Description automatically generated">
            <a:extLst>
              <a:ext uri="{FF2B5EF4-FFF2-40B4-BE49-F238E27FC236}">
                <a16:creationId xmlns:a16="http://schemas.microsoft.com/office/drawing/2014/main" id="{F7D6AC6E-60A6-AD41-AFCF-DDD30F8449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TotalTime>
  <Words>1730</Words>
  <Application>Microsoft Office PowerPoint</Application>
  <PresentationFormat>On-screen Show (4:3)</PresentationFormat>
  <Paragraphs>135</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LIC Presentation template</vt:lpstr>
      <vt:lpstr>The Seventh and  Tenth Commandments: Justice versus Injustice</vt:lpstr>
      <vt:lpstr>What is the connection between stealing and injustice?</vt:lpstr>
      <vt:lpstr>The Seventh and Tenth Commandments</vt:lpstr>
      <vt:lpstr>Possessions and the Old Law</vt:lpstr>
      <vt:lpstr>Possessions and the New Law</vt:lpstr>
      <vt:lpstr>Called to Be Just</vt:lpstr>
      <vt:lpstr>The Seven Themes of Catholic Social Teaching</vt:lpstr>
      <vt:lpstr>The Two Feet of Social Action</vt:lpstr>
      <vt:lpstr>PowerPoint Presentation</vt:lpstr>
      <vt:lpstr>Calling Society to Justice: Labor Issues</vt:lpstr>
      <vt:lpstr>Calling Society to Justice: Environmental Issues</vt:lpstr>
      <vt:lpstr>Calling Society to Justice: International Issues</vt:lpstr>
      <vt:lpstr>PowerPoint Presentation</vt:lpstr>
      <vt:lpstr>Envy and Greed</vt:lpstr>
      <vt:lpstr>Impact of Envy and Greed</vt:lpstr>
      <vt:lpstr>Combatting Envy and Greed</vt:lpstr>
      <vt:lpstr>Poverty of Heart</vt:lpstr>
      <vt:lpstr>Christ’s Example</vt:lpstr>
      <vt:lpstr>PowerPoint Presentation</vt:lpstr>
      <vt:lpstr>Acknowledgment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Seventh and  Tenth Commandments: Justice Versus Injustice</dc:title>
  <dc:creator>Jill Johnson</dc:creator>
  <cp:lastModifiedBy>Becky Gochanour</cp:lastModifiedBy>
  <cp:revision>54</cp:revision>
  <dcterms:created xsi:type="dcterms:W3CDTF">2020-11-09T13:50:06Z</dcterms:created>
  <dcterms:modified xsi:type="dcterms:W3CDTF">2020-12-04T17:58:35Z</dcterms:modified>
</cp:coreProperties>
</file>